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63" r:id="rId43"/>
    <p:sldId id="572" r:id="rId44"/>
    <p:sldId id="574" r:id="rId45"/>
    <p:sldId id="578" r:id="rId46"/>
    <p:sldId id="577" r:id="rId47"/>
    <p:sldId id="575" r:id="rId48"/>
    <p:sldId id="576" r:id="rId49"/>
    <p:sldId id="587" r:id="rId50"/>
    <p:sldId id="549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5393"/>
    <a:srgbClr val="FFFFFF"/>
    <a:srgbClr val="E63946"/>
    <a:srgbClr val="F4A261"/>
    <a:srgbClr val="FF9999"/>
    <a:srgbClr val="D5EDFF"/>
    <a:srgbClr val="0192FF"/>
    <a:srgbClr val="9BD4FF"/>
    <a:srgbClr val="F9C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47" d="100"/>
          <a:sy n="147" d="100"/>
        </p:scale>
        <p:origin x="82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27B368-246C-405B-BA31-3B4A4B443299}" type="presOf" srcId="{37CE5AA4-4AA4-49FE-9CE7-088DD969629F}" destId="{08AE1717-542C-4A25-B6CE-77E8EB8D8E93}" srcOrd="0" destOrd="0" presId="urn:microsoft.com/office/officeart/2005/8/layout/process1"/>
    <dgm:cxn modelId="{41B6CE21-5E76-47D0-B2A1-5143325F6693}" type="presOf" srcId="{AB1BE70D-BC0A-4BFF-B505-8EC8D07A6863}" destId="{C1D440E1-3E57-4FE1-9418-7A4C76779158}" srcOrd="1" destOrd="0" presId="urn:microsoft.com/office/officeart/2005/8/layout/process1"/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A2681878-14BC-4F3B-931F-0B28296F9AB7}" type="presOf" srcId="{2E83C83C-C617-4552-B90D-0E2AA788D47F}" destId="{4DDDD463-3178-48A6-AC99-C09BD1D4E290}" srcOrd="0" destOrd="0" presId="urn:microsoft.com/office/officeart/2005/8/layout/process1"/>
    <dgm:cxn modelId="{8E45BC57-9BF7-446C-B879-C2E263E633DE}" type="presOf" srcId="{4AA8DE7A-FFC2-453D-92F5-4C6CC9AA8BD2}" destId="{87F1D590-3EB7-4F9E-B84B-E320F89FBC2B}" srcOrd="0" destOrd="0" presId="urn:microsoft.com/office/officeart/2005/8/layout/process1"/>
    <dgm:cxn modelId="{15DDA538-E1FA-4704-AF2A-9EB1DE0871DF}" type="presOf" srcId="{37CE5AA4-4AA4-49FE-9CE7-088DD969629F}" destId="{923C8EBB-9F50-49D4-94B8-6195C4170AF5}" srcOrd="1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45606784-E5AD-4C9F-9363-783787C505BD}" type="presOf" srcId="{2D6501E8-5BFD-454F-BF77-E5137F1541B5}" destId="{516671C6-B843-483E-BA40-F0FF57346CF8}" srcOrd="0" destOrd="0" presId="urn:microsoft.com/office/officeart/2005/8/layout/process1"/>
    <dgm:cxn modelId="{A77BA3C5-BEFC-462E-8AB2-31CEB649FFA0}" type="presOf" srcId="{2E192E1B-DA10-4542-8534-69EF040FF558}" destId="{554C6918-C026-4E00-A308-BF3C09534B2F}" srcOrd="0" destOrd="0" presId="urn:microsoft.com/office/officeart/2005/8/layout/process1"/>
    <dgm:cxn modelId="{C8C1B8B5-DE28-4894-8C85-32D4D7A9E0C4}" type="presOf" srcId="{21B1F5A9-0FC6-4630-8289-0575977ECA6B}" destId="{B55C6608-2BFA-46AE-B4AC-EC5E3ACE5215}" srcOrd="1" destOrd="0" presId="urn:microsoft.com/office/officeart/2005/8/layout/process1"/>
    <dgm:cxn modelId="{9800AA1A-AA1C-4B1C-8F3B-4026D7AAACB0}" type="presOf" srcId="{AB1BE70D-BC0A-4BFF-B505-8EC8D07A6863}" destId="{0E21818D-0D91-4690-B39D-C43DA1AF364C}" srcOrd="0" destOrd="0" presId="urn:microsoft.com/office/officeart/2005/8/layout/process1"/>
    <dgm:cxn modelId="{2D7D9C97-F7F6-45BD-AD3B-00ADA1EDF5FF}" type="presOf" srcId="{F90C9616-632F-4858-B057-2EB089B53355}" destId="{33E94F93-97E0-43DC-B4E8-BCB988A45986}" srcOrd="1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530A0C45-6F41-422E-B35D-EBD852609F84}" type="presOf" srcId="{F90C9616-632F-4858-B057-2EB089B53355}" destId="{6A281D32-53FB-4EDF-BD57-EB9F2F5B1B54}" srcOrd="0" destOrd="0" presId="urn:microsoft.com/office/officeart/2005/8/layout/process1"/>
    <dgm:cxn modelId="{9B9CBDA3-2D5B-4C26-87C2-88F998003654}" type="presOf" srcId="{21B1F5A9-0FC6-4630-8289-0575977ECA6B}" destId="{1BA80DAA-8542-4295-975F-8E5E90F70324}" srcOrd="0" destOrd="0" presId="urn:microsoft.com/office/officeart/2005/8/layout/process1"/>
    <dgm:cxn modelId="{8CFF19DF-6E00-434D-9D33-795B67FF7BF5}" type="presOf" srcId="{52D3A4C7-8D77-4FE4-ADAC-2840BE0F5BCE}" destId="{C0F72565-CF37-4D83-B615-F125FB1E7367}" srcOrd="0" destOrd="0" presId="urn:microsoft.com/office/officeart/2005/8/layout/process1"/>
    <dgm:cxn modelId="{4478D78C-4491-4C81-8B0B-7A458577B96E}" type="presOf" srcId="{974F540D-1866-497D-976C-13B0113F88BF}" destId="{AE900929-4A8C-46D5-A95A-024DEB86EC89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5904CA34-6DA8-4A81-9E3F-CF0DF9407D0B}" type="presParOf" srcId="{4DDDD463-3178-48A6-AC99-C09BD1D4E290}" destId="{516671C6-B843-483E-BA40-F0FF57346CF8}" srcOrd="0" destOrd="0" presId="urn:microsoft.com/office/officeart/2005/8/layout/process1"/>
    <dgm:cxn modelId="{1654076D-480C-41AE-B708-26E237CF3666}" type="presParOf" srcId="{4DDDD463-3178-48A6-AC99-C09BD1D4E290}" destId="{0E21818D-0D91-4690-B39D-C43DA1AF364C}" srcOrd="1" destOrd="0" presId="urn:microsoft.com/office/officeart/2005/8/layout/process1"/>
    <dgm:cxn modelId="{90E02BA2-EA5E-4B07-8B15-A1FAFC19C280}" type="presParOf" srcId="{0E21818D-0D91-4690-B39D-C43DA1AF364C}" destId="{C1D440E1-3E57-4FE1-9418-7A4C76779158}" srcOrd="0" destOrd="0" presId="urn:microsoft.com/office/officeart/2005/8/layout/process1"/>
    <dgm:cxn modelId="{BADAA96B-DCBD-458F-8662-440107567B22}" type="presParOf" srcId="{4DDDD463-3178-48A6-AC99-C09BD1D4E290}" destId="{C0F72565-CF37-4D83-B615-F125FB1E7367}" srcOrd="2" destOrd="0" presId="urn:microsoft.com/office/officeart/2005/8/layout/process1"/>
    <dgm:cxn modelId="{E56ED836-560B-42BF-B02B-BE8C95D436D9}" type="presParOf" srcId="{4DDDD463-3178-48A6-AC99-C09BD1D4E290}" destId="{1BA80DAA-8542-4295-975F-8E5E90F70324}" srcOrd="3" destOrd="0" presId="urn:microsoft.com/office/officeart/2005/8/layout/process1"/>
    <dgm:cxn modelId="{603924E3-17EC-48AF-9AFA-0B0A59BC24C8}" type="presParOf" srcId="{1BA80DAA-8542-4295-975F-8E5E90F70324}" destId="{B55C6608-2BFA-46AE-B4AC-EC5E3ACE5215}" srcOrd="0" destOrd="0" presId="urn:microsoft.com/office/officeart/2005/8/layout/process1"/>
    <dgm:cxn modelId="{E519ADF1-DF9F-4AAE-87F8-D53D7BF9D1F4}" type="presParOf" srcId="{4DDDD463-3178-48A6-AC99-C09BD1D4E290}" destId="{AE900929-4A8C-46D5-A95A-024DEB86EC89}" srcOrd="4" destOrd="0" presId="urn:microsoft.com/office/officeart/2005/8/layout/process1"/>
    <dgm:cxn modelId="{12DFE569-DFD9-4247-926B-CE72A9CFA32F}" type="presParOf" srcId="{4DDDD463-3178-48A6-AC99-C09BD1D4E290}" destId="{08AE1717-542C-4A25-B6CE-77E8EB8D8E93}" srcOrd="5" destOrd="0" presId="urn:microsoft.com/office/officeart/2005/8/layout/process1"/>
    <dgm:cxn modelId="{3C2F4A5D-3DD2-4146-968A-DFC09AA34ECD}" type="presParOf" srcId="{08AE1717-542C-4A25-B6CE-77E8EB8D8E93}" destId="{923C8EBB-9F50-49D4-94B8-6195C4170AF5}" srcOrd="0" destOrd="0" presId="urn:microsoft.com/office/officeart/2005/8/layout/process1"/>
    <dgm:cxn modelId="{3BA684C0-D701-4F05-A5F9-5F61152FC15A}" type="presParOf" srcId="{4DDDD463-3178-48A6-AC99-C09BD1D4E290}" destId="{87F1D590-3EB7-4F9E-B84B-E320F89FBC2B}" srcOrd="6" destOrd="0" presId="urn:microsoft.com/office/officeart/2005/8/layout/process1"/>
    <dgm:cxn modelId="{3E9FB5AC-A7BE-458D-A087-80C62629CACD}" type="presParOf" srcId="{4DDDD463-3178-48A6-AC99-C09BD1D4E290}" destId="{6A281D32-53FB-4EDF-BD57-EB9F2F5B1B54}" srcOrd="7" destOrd="0" presId="urn:microsoft.com/office/officeart/2005/8/layout/process1"/>
    <dgm:cxn modelId="{A28B6EB0-ABD0-417E-BFA8-B0C8D976DE7F}" type="presParOf" srcId="{6A281D32-53FB-4EDF-BD57-EB9F2F5B1B54}" destId="{33E94F93-97E0-43DC-B4E8-BCB988A45986}" srcOrd="0" destOrd="0" presId="urn:microsoft.com/office/officeart/2005/8/layout/process1"/>
    <dgm:cxn modelId="{1F9612BB-EE2E-48FA-BDAC-9FF620B5B894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04/10/2021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04/10/2021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8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openxmlformats.org/officeDocument/2006/relationships/image" Target="file:///D:\webDev\PhD_defense\figures\part_2_methods\process_decodage_robuste.png" TargetMode="External"/><Relationship Id="rId4" Type="http://schemas.openxmlformats.org/officeDocument/2006/relationships/diagramData" Target="../diagrams/data1.xml"/><Relationship Id="rId14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5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2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file:///D:\webDev\PhD_defense\figures\part_4_applications\setup_expe_triskele_bot-01.png" TargetMode="External"/><Relationship Id="rId5" Type="http://schemas.openxmlformats.org/officeDocument/2006/relationships/diagramData" Target="../diagrams/data4.xml"/><Relationship Id="rId10" Type="http://schemas.openxmlformats.org/officeDocument/2006/relationships/image" Target="file:///D:\webDev\PhD_defense\figures\part_4_applications\triskele_bot_Benjamin_schema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69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kanty_micro_assembly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0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10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phase_10x_img.png" TargetMode="External"/><Relationship Id="rId5" Type="http://schemas.openxmlformats.org/officeDocument/2006/relationships/image" Target="file:///D:\webDev\PhD_defense\figures\part_5_perspectives\intensity_10x_img.png" TargetMode="External"/><Relationship Id="rId4" Type="http://schemas.openxmlformats.org/officeDocument/2006/relationships/image" Target="file:///D:\webDev\PhD_defense\figures\part_5_perspectives\hologram_10x.tif" TargetMode="External"/><Relationship Id="rId9" Type="http://schemas.openxmlformats.org/officeDocument/2006/relationships/image" Target="file:///D:\webDev\PhD_defense\figures\part_5_perspectives\holo_10x_zoom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coleagues_pictures\stephane.PNG" TargetMode="External"/><Relationship Id="rId4" Type="http://schemas.openxmlformats.org/officeDocument/2006/relationships/image" Target="file:///D:\webDev\PhD_defense\figures\coleagues_pictures\loui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8411712" y="1017734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11712" y="1695791"/>
            <a:ext cx="3460122" cy="1804263"/>
            <a:chOff x="8411712" y="1695791"/>
            <a:chExt cx="3460122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726136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2" y="2675128"/>
              <a:ext cx="3460122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6 informations pour mesurer 6 DDL 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2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00" y="4282139"/>
            <a:ext cx="2716056" cy="20376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7398" y="4316457"/>
            <a:ext cx="2722770" cy="2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4305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Résolution</a:t>
                      </a:r>
                    </a:p>
                    <a:p>
                      <a:pPr algn="ctr"/>
                      <a:r>
                        <a:rPr lang="en-US" noProof="0" dirty="0" err="1" smtClean="0"/>
                        <a:t>std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97870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</a:t>
              </a:r>
              <a:r>
                <a:rPr lang="fr-FR" dirty="0" smtClean="0">
                  <a:solidFill>
                    <a:schemeClr val="tx1"/>
                  </a:solidFill>
                </a:rPr>
                <a:t>possible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1010" y="5375214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1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6 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u="sng" dirty="0" err="1" smtClean="0">
                  <a:solidFill>
                    <a:srgbClr val="FF0000"/>
                  </a:solidFill>
                </a:rPr>
                <a:t>Grandissement</a:t>
              </a:r>
              <a:r>
                <a:rPr lang="en-US" sz="2400" b="1" u="sng" dirty="0" smtClean="0">
                  <a:solidFill>
                    <a:srgbClr val="FF0000"/>
                  </a:solidFill>
                </a:rPr>
                <a:t> </a:t>
              </a:r>
              <a:r>
                <a:rPr lang="en-US" sz="2400" b="1" u="sng" dirty="0" err="1" smtClean="0">
                  <a:solidFill>
                    <a:srgbClr val="FF0000"/>
                  </a:solidFill>
                </a:rPr>
                <a:t>ajustable</a:t>
              </a:r>
              <a:endParaRPr lang="fr-FR"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=""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=""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5363215" y="3158378"/>
              <a:ext cx="1441569" cy="1522411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=""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=""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Caractérisation de micro objets</a:t>
              </a:r>
              <a:endParaRPr lang="fr-FR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61634" y="3894855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maison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23" y="535604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Courbe</a:t>
            </a:r>
            <a:r>
              <a:rPr lang="en-US" dirty="0" smtClean="0"/>
              <a:t> T-ASE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53580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74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84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7604 0.1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3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7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8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28953" y="2736066"/>
            <a:ext cx="4448625" cy="5002237"/>
            <a:chOff x="7728953" y="2736066"/>
            <a:chExt cx="4448625" cy="5002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90746" y="5028808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=""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29906" y="5680251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4387615" y="1709713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4688524" y="3447375"/>
            <a:ext cx="11433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4,1 </a:t>
            </a:r>
            <a:r>
              <a:rPr lang="en-US" dirty="0" err="1" smtClean="0"/>
              <a:t>murad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162033" y="794932"/>
            <a:ext cx="81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Problématique qui </a:t>
            </a:r>
            <a:r>
              <a:rPr lang="en-US" dirty="0" err="1" smtClean="0"/>
              <a:t>empêche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toute</a:t>
            </a:r>
            <a:r>
              <a:rPr lang="en-US" dirty="0" smtClean="0"/>
              <a:t> </a:t>
            </a:r>
            <a:r>
              <a:rPr lang="en-US" dirty="0" err="1" smtClean="0"/>
              <a:t>l’info</a:t>
            </a:r>
            <a:r>
              <a:rPr lang="en-US" dirty="0" smtClean="0"/>
              <a:t> de </a:t>
            </a:r>
            <a:r>
              <a:rPr lang="en-US" dirty="0" err="1" smtClean="0"/>
              <a:t>l’onde</a:t>
            </a:r>
            <a:r>
              <a:rPr lang="en-US" dirty="0" smtClean="0"/>
              <a:t> </a:t>
            </a:r>
            <a:r>
              <a:rPr lang="en-US" dirty="0" err="1" smtClean="0"/>
              <a:t>lumineuse</a:t>
            </a:r>
            <a:r>
              <a:rPr lang="en-US" dirty="0" smtClean="0"/>
              <a:t> </a:t>
            </a:r>
            <a:r>
              <a:rPr lang="en-US" dirty="0" err="1" smtClean="0"/>
              <a:t>incidente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36000" y="1629000"/>
            <a:ext cx="3600000" cy="36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256000" y="1629000"/>
            <a:ext cx="3600000" cy="36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9"/>
          <a:srcRect r="5517"/>
          <a:stretch/>
        </p:blipFill>
        <p:spPr>
          <a:xfrm>
            <a:off x="336000" y="1629000"/>
            <a:ext cx="3607666" cy="360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623890" y="2944723"/>
            <a:ext cx="95991" cy="137160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408463">
            <a:off x="10499814" y="3407382"/>
            <a:ext cx="1337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E639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 smtClean="0">
                <a:solidFill>
                  <a:srgbClr val="E639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 = </a:t>
            </a:r>
            <a:r>
              <a:rPr lang="fr-FR" dirty="0" smtClean="0">
                <a:solidFill>
                  <a:srgbClr val="E63946"/>
                </a:solidFill>
              </a:rPr>
              <a:t>330 </a:t>
            </a:r>
            <a:r>
              <a:rPr lang="fr-FR" dirty="0" smtClean="0">
                <a:solidFill>
                  <a:srgbClr val="E63946"/>
                </a:solidFill>
              </a:rPr>
              <a:t>nm</a:t>
            </a:r>
            <a:endParaRPr lang="fr-FR" dirty="0">
              <a:solidFill>
                <a:srgbClr val="E639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8466" y="5993289"/>
            <a:ext cx="272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63946"/>
                </a:solidFill>
              </a:rPr>
              <a:t>+ figure avec profil hauteur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Limites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1365" y="856035"/>
            <a:ext cx="7103113" cy="160858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</a:t>
            </a:r>
            <a:r>
              <a:rPr lang="fr-FR" dirty="0" smtClean="0">
                <a:solidFill>
                  <a:schemeClr val="tx1"/>
                </a:solidFill>
              </a:rPr>
              <a:t>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numérique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bonne distance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3832102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7265" y="856035"/>
            <a:ext cx="3898846" cy="3898846"/>
          </a:xfrm>
          <a:prstGeom prst="rect">
            <a:avLst/>
          </a:prstGeom>
          <a:noFill/>
          <a:ln w="3810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Figure </a:t>
            </a:r>
            <a:r>
              <a:rPr lang="en-US" dirty="0" err="1" smtClean="0">
                <a:solidFill>
                  <a:srgbClr val="FF0000"/>
                </a:solidFill>
              </a:rPr>
              <a:t>montrant</a:t>
            </a:r>
            <a:r>
              <a:rPr lang="en-US" dirty="0" smtClean="0">
                <a:solidFill>
                  <a:srgbClr val="FF0000"/>
                </a:solidFill>
              </a:rPr>
              <a:t> un </a:t>
            </a:r>
            <a:r>
              <a:rPr lang="en-US" dirty="0" err="1" smtClean="0">
                <a:solidFill>
                  <a:srgbClr val="FF0000"/>
                </a:solidFill>
              </a:rPr>
              <a:t>hologramme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reconstruit</a:t>
            </a:r>
            <a:r>
              <a:rPr lang="en-US" dirty="0" smtClean="0">
                <a:solidFill>
                  <a:srgbClr val="FF0000"/>
                </a:solidFill>
              </a:rPr>
              <a:t> à </a:t>
            </a:r>
            <a:r>
              <a:rPr lang="en-US" dirty="0" err="1" smtClean="0">
                <a:solidFill>
                  <a:srgbClr val="FF0000"/>
                </a:solidFill>
              </a:rPr>
              <a:t>différents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8601" y="3886670"/>
            <a:ext cx="8790358" cy="2394658"/>
            <a:chOff x="538601" y="3886670"/>
            <a:chExt cx="879035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4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408068" y="5372604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sp>
          <p:nvSpPr>
            <p:cNvPr id="18" name="Bent-Up Arrow 17"/>
            <p:cNvSpPr/>
            <p:nvPr/>
          </p:nvSpPr>
          <p:spPr>
            <a:xfrm rot="5400000">
              <a:off x="576100" y="5231697"/>
              <a:ext cx="665666" cy="740664"/>
            </a:xfrm>
            <a:prstGeom prst="bentUpArrow">
              <a:avLst>
                <a:gd name="adj1" fmla="val 29384"/>
                <a:gd name="adj2" fmla="val 25000"/>
                <a:gd name="adj3" fmla="val 20616"/>
              </a:avLst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5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/>
                <a:t>Encadré </a:t>
              </a:r>
              <a:r>
                <a:rPr lang="fr-FR" sz="1400" dirty="0" smtClean="0"/>
                <a:t>par M. </a:t>
              </a:r>
              <a:r>
                <a:rPr lang="fr-FR" sz="1400" dirty="0" err="1" smtClean="0"/>
                <a:t>Jaquot</a:t>
              </a:r>
              <a:endParaRPr lang="fr-FR" sz="14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3343057" y="2609104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Encombrant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140032" y="5946755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211519" y="5514885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14885" y="5933074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2D050"/>
                </a:solidFill>
              </a:rPr>
              <a:t>Résolution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micrométrique</a:t>
            </a:r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14" grpId="0"/>
      <p:bldP spid="15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50883" y="389408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SNB </a:t>
            </a:r>
            <a:r>
              <a:rPr lang="en-US" dirty="0" err="1" smtClean="0"/>
              <a:t>diminue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=""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=""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=""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=""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=""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=""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=""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=""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=""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=""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=""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=""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=""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=""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=""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=""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=""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=""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=""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=""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=""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=""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=""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39808</TotalTime>
  <Words>4278</Words>
  <Application>Microsoft Office PowerPoint</Application>
  <PresentationFormat>Widescreen</PresentationFormat>
  <Paragraphs>832</Paragraphs>
  <Slides>50</Slides>
  <Notes>50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1529</cp:revision>
  <dcterms:created xsi:type="dcterms:W3CDTF">2017-10-25T09:06:20Z</dcterms:created>
  <dcterms:modified xsi:type="dcterms:W3CDTF">2021-10-04T10:44:39Z</dcterms:modified>
</cp:coreProperties>
</file>